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2" r:id="rId1"/>
  </p:sldMasterIdLst>
  <p:notesMasterIdLst>
    <p:notesMasterId r:id="rId26"/>
  </p:notesMasterIdLst>
  <p:sldIdLst>
    <p:sldId id="256" r:id="rId2"/>
    <p:sldId id="279" r:id="rId3"/>
    <p:sldId id="258" r:id="rId4"/>
    <p:sldId id="259" r:id="rId5"/>
    <p:sldId id="260" r:id="rId6"/>
    <p:sldId id="261" r:id="rId7"/>
    <p:sldId id="262" r:id="rId8"/>
    <p:sldId id="263" r:id="rId9"/>
    <p:sldId id="264" r:id="rId10"/>
    <p:sldId id="265" r:id="rId11"/>
    <p:sldId id="266" r:id="rId12"/>
    <p:sldId id="267" r:id="rId13"/>
    <p:sldId id="269" r:id="rId14"/>
    <p:sldId id="268" r:id="rId15"/>
    <p:sldId id="270" r:id="rId16"/>
    <p:sldId id="271" r:id="rId17"/>
    <p:sldId id="272" r:id="rId18"/>
    <p:sldId id="280" r:id="rId19"/>
    <p:sldId id="273" r:id="rId20"/>
    <p:sldId id="274" r:id="rId21"/>
    <p:sldId id="275" r:id="rId22"/>
    <p:sldId id="276" r:id="rId23"/>
    <p:sldId id="277" r:id="rId24"/>
    <p:sldId id="27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0"/>
    <p:restoredTop sz="99814" autoAdjust="0"/>
  </p:normalViewPr>
  <p:slideViewPr>
    <p:cSldViewPr>
      <p:cViewPr varScale="1">
        <p:scale>
          <a:sx n="118" d="100"/>
          <a:sy n="118" d="100"/>
        </p:scale>
        <p:origin x="-798"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Inventory Turnover </a:t>
            </a:r>
          </a:p>
        </p:txBody>
      </p:sp>
      <p:sp>
        <p:nvSpPr>
          <p:cNvPr id="7" name="Content Placeholder 6"/>
          <p:cNvSpPr>
            <a:spLocks noGrp="1"/>
          </p:cNvSpPr>
          <p:nvPr>
            <p:ph idx="1"/>
          </p:nvPr>
        </p:nvSpPr>
        <p:spPr>
          <a:xfrm>
            <a:off x="990600" y="1295400"/>
            <a:ext cx="7696200" cy="4953000"/>
          </a:xfrm>
        </p:spPr>
        <p:txBody>
          <a:bodyPr>
            <a:noAutofit/>
          </a:bodyPr>
          <a:lstStyle/>
          <a:p>
            <a:r>
              <a:rPr lang="en-US" sz="2400" dirty="0" smtClean="0"/>
              <a:t>Inventory </a:t>
            </a:r>
            <a:r>
              <a:rPr lang="en-US" sz="2400" dirty="0"/>
              <a:t>turnover is </a:t>
            </a:r>
            <a:r>
              <a:rPr lang="en-US" sz="2400" dirty="0" smtClean="0"/>
              <a:t>calculated </a:t>
            </a:r>
            <a:r>
              <a:rPr lang="en-US" sz="2400" dirty="0"/>
              <a:t>as the ratio of the cost of goods sold to the average investment the firm has in inventory.  </a:t>
            </a:r>
            <a:endParaRPr lang="en-US" sz="2400" dirty="0" smtClean="0"/>
          </a:p>
          <a:p>
            <a:r>
              <a:rPr lang="en-US" sz="2400" dirty="0" smtClean="0"/>
              <a:t>The </a:t>
            </a:r>
            <a:r>
              <a:rPr lang="en-US" sz="2400" dirty="0"/>
              <a:t>formula for inventory turnover measured annually is</a:t>
            </a:r>
            <a:r>
              <a:rPr lang="en-US" sz="2400" dirty="0" smtClean="0"/>
              <a:t>:</a:t>
            </a:r>
          </a:p>
          <a:p>
            <a:endParaRPr lang="en-US" sz="2400" dirty="0"/>
          </a:p>
          <a:p>
            <a:endParaRPr lang="en-US" sz="2400" dirty="0" smtClean="0"/>
          </a:p>
          <a:p>
            <a:endParaRPr lang="en-US" sz="2400" dirty="0"/>
          </a:p>
          <a:p>
            <a:endParaRPr lang="en-US" sz="2400" dirty="0" smtClean="0"/>
          </a:p>
          <a:p>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grpSp>
        <p:nvGrpSpPr>
          <p:cNvPr id="4" name="Group 3"/>
          <p:cNvGrpSpPr/>
          <p:nvPr/>
        </p:nvGrpSpPr>
        <p:grpSpPr>
          <a:xfrm>
            <a:off x="1444187" y="3352800"/>
            <a:ext cx="6090088" cy="2253265"/>
            <a:chOff x="1444187" y="3352800"/>
            <a:chExt cx="6090088" cy="2253265"/>
          </a:xfrm>
        </p:grpSpPr>
        <p:pic>
          <p:nvPicPr>
            <p:cNvPr id="2" name="Picture 1"/>
            <p:cNvPicPr>
              <a:picLocks noChangeAspect="1"/>
            </p:cNvPicPr>
            <p:nvPr/>
          </p:nvPicPr>
          <p:blipFill rotWithShape="1">
            <a:blip r:embed="rId2"/>
            <a:srcRect b="72756"/>
            <a:stretch/>
          </p:blipFill>
          <p:spPr>
            <a:xfrm>
              <a:off x="1444187" y="3352800"/>
              <a:ext cx="6076950" cy="838200"/>
            </a:xfrm>
            <a:prstGeom prst="rect">
              <a:avLst/>
            </a:prstGeom>
          </p:spPr>
        </p:pic>
        <p:pic>
          <p:nvPicPr>
            <p:cNvPr id="3" name="Picture 2"/>
            <p:cNvPicPr>
              <a:picLocks noChangeAspect="1"/>
            </p:cNvPicPr>
            <p:nvPr/>
          </p:nvPicPr>
          <p:blipFill rotWithShape="1">
            <a:blip r:embed="rId2"/>
            <a:srcRect t="54954"/>
            <a:stretch/>
          </p:blipFill>
          <p:spPr>
            <a:xfrm>
              <a:off x="1457325" y="4220178"/>
              <a:ext cx="6076950" cy="1385887"/>
            </a:xfrm>
            <a:prstGeom prst="rect">
              <a:avLst/>
            </a:prstGeom>
          </p:spPr>
        </p:pic>
      </p:grpSp>
    </p:spTree>
    <p:extLst>
      <p:ext uri="{BB962C8B-B14F-4D97-AF65-F5344CB8AC3E}">
        <p14:creationId xmlns:p14="http://schemas.microsoft.com/office/powerpoint/2010/main" val="24033188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Days of Inventory in Stock</a:t>
            </a:r>
          </a:p>
        </p:txBody>
      </p:sp>
      <p:sp>
        <p:nvSpPr>
          <p:cNvPr id="7" name="Content Placeholder 6"/>
          <p:cNvSpPr>
            <a:spLocks noGrp="1"/>
          </p:cNvSpPr>
          <p:nvPr>
            <p:ph idx="1"/>
          </p:nvPr>
        </p:nvSpPr>
        <p:spPr>
          <a:xfrm>
            <a:off x="990600" y="1295400"/>
            <a:ext cx="7696200" cy="4953000"/>
          </a:xfrm>
        </p:spPr>
        <p:txBody>
          <a:bodyPr>
            <a:noAutofit/>
          </a:bodyPr>
          <a:lstStyle/>
          <a:p>
            <a:r>
              <a:rPr lang="en-US" sz="2400" dirty="0" smtClean="0"/>
              <a:t>Days </a:t>
            </a:r>
            <a:r>
              <a:rPr lang="en-US" sz="2400" dirty="0"/>
              <a:t>of inventory in stock is the number of days of inventory a firm has on hand to meet its sales. The formula for this measure is:</a:t>
            </a:r>
          </a:p>
          <a:p>
            <a:pPr marL="0" indent="0">
              <a:buNone/>
            </a:pPr>
            <a:r>
              <a:rPr lang="en-US" sz="2400" dirty="0"/>
              <a:t>	</a:t>
            </a:r>
            <a:endParaRPr lang="en-US" sz="2400" dirty="0" smtClean="0"/>
          </a:p>
          <a:p>
            <a:endParaRPr lang="en-US" sz="2400" dirty="0"/>
          </a:p>
          <a:p>
            <a:endParaRPr lang="en-US" sz="2400" dirty="0" smtClean="0"/>
          </a:p>
          <a:p>
            <a:endParaRPr lang="en-US" sz="2400" dirty="0"/>
          </a:p>
          <a:p>
            <a:endParaRPr lang="en-US" sz="2400" dirty="0" smtClean="0"/>
          </a:p>
          <a:p>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4" name="Picture 3"/>
          <p:cNvPicPr>
            <a:picLocks noChangeAspect="1"/>
          </p:cNvPicPr>
          <p:nvPr/>
        </p:nvPicPr>
        <p:blipFill>
          <a:blip r:embed="rId2"/>
          <a:stretch>
            <a:fillRect/>
          </a:stretch>
        </p:blipFill>
        <p:spPr>
          <a:xfrm>
            <a:off x="1724025" y="2819400"/>
            <a:ext cx="6229350" cy="2409825"/>
          </a:xfrm>
          <a:prstGeom prst="rect">
            <a:avLst/>
          </a:prstGeom>
        </p:spPr>
      </p:pic>
    </p:spTree>
    <p:extLst>
      <p:ext uri="{BB962C8B-B14F-4D97-AF65-F5344CB8AC3E}">
        <p14:creationId xmlns:p14="http://schemas.microsoft.com/office/powerpoint/2010/main" val="16857885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Order-Fulfillment Lead Time</a:t>
            </a:r>
          </a:p>
        </p:txBody>
      </p:sp>
      <p:sp>
        <p:nvSpPr>
          <p:cNvPr id="7" name="Content Placeholder 6"/>
          <p:cNvSpPr>
            <a:spLocks noGrp="1"/>
          </p:cNvSpPr>
          <p:nvPr>
            <p:ph idx="1"/>
          </p:nvPr>
        </p:nvSpPr>
        <p:spPr>
          <a:xfrm>
            <a:off x="990600" y="1295400"/>
            <a:ext cx="7696200" cy="4953000"/>
          </a:xfrm>
        </p:spPr>
        <p:txBody>
          <a:bodyPr>
            <a:noAutofit/>
          </a:bodyPr>
          <a:lstStyle/>
          <a:p>
            <a:r>
              <a:rPr lang="en-US" sz="2400" dirty="0" smtClean="0"/>
              <a:t>Order-fulfillment </a:t>
            </a:r>
            <a:r>
              <a:rPr lang="en-US" sz="2400" dirty="0"/>
              <a:t>lead time is the average time it takes from the submission of a customer's purchase order until the company delivers the order. </a:t>
            </a:r>
            <a:endParaRPr lang="en-US" sz="2400" dirty="0" smtClean="0"/>
          </a:p>
          <a:p>
            <a:r>
              <a:rPr lang="en-US" sz="2400" dirty="0" smtClean="0"/>
              <a:t>A </a:t>
            </a:r>
            <a:r>
              <a:rPr lang="en-US" sz="2400" dirty="0"/>
              <a:t>well-managed inventory system will enable a company to shorten the order-fulfillment lead time, which in turn, will improve the company’s cash flow cycle, which is the movement money into and out of the business. </a:t>
            </a:r>
            <a:endParaRPr lang="en-US" sz="2400" dirty="0" smtClean="0"/>
          </a:p>
          <a:p>
            <a:r>
              <a:rPr lang="en-US" sz="2400" dirty="0" smtClean="0"/>
              <a:t>It </a:t>
            </a:r>
            <a:r>
              <a:rPr lang="en-US" sz="2400" dirty="0"/>
              <a:t>is the cycle of cash inflows and outflows that determine how solvent a business is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5273886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Fill Rate</a:t>
            </a:r>
          </a:p>
        </p:txBody>
      </p:sp>
      <p:sp>
        <p:nvSpPr>
          <p:cNvPr id="7" name="Content Placeholder 6"/>
          <p:cNvSpPr>
            <a:spLocks noGrp="1"/>
          </p:cNvSpPr>
          <p:nvPr>
            <p:ph idx="1"/>
          </p:nvPr>
        </p:nvSpPr>
        <p:spPr>
          <a:xfrm>
            <a:off x="990600" y="1295400"/>
            <a:ext cx="7696200" cy="4953000"/>
          </a:xfrm>
        </p:spPr>
        <p:txBody>
          <a:bodyPr>
            <a:noAutofit/>
          </a:bodyPr>
          <a:lstStyle/>
          <a:p>
            <a:r>
              <a:rPr lang="en-US" sz="2400" dirty="0" smtClean="0"/>
              <a:t>The </a:t>
            </a:r>
            <a:r>
              <a:rPr lang="en-US" sz="2400" dirty="0"/>
              <a:t>fill rate is the percentage of customer orders that can be satisfied from inventory in stock. </a:t>
            </a:r>
            <a:endParaRPr lang="en-US" sz="2400" dirty="0" smtClean="0"/>
          </a:p>
          <a:p>
            <a:r>
              <a:rPr lang="en-US" sz="2400" dirty="0" smtClean="0"/>
              <a:t>There </a:t>
            </a:r>
            <a:r>
              <a:rPr lang="en-US" sz="2400" dirty="0"/>
              <a:t>is a strong relationship between fill rates and the amount of inventory in stock. </a:t>
            </a:r>
            <a:endParaRPr lang="en-US" sz="2400" dirty="0" smtClean="0"/>
          </a:p>
          <a:p>
            <a:r>
              <a:rPr lang="en-US" sz="2400" dirty="0" smtClean="0"/>
              <a:t>In </a:t>
            </a:r>
            <a:r>
              <a:rPr lang="en-US" sz="2400" dirty="0"/>
              <a:t>general, as inventory is added in steady increments, a firm’s fill rate also increases but at a decreasing rate. </a:t>
            </a:r>
            <a:endParaRPr lang="en-US" sz="2400" dirty="0" smtClean="0"/>
          </a:p>
          <a:p>
            <a:r>
              <a:rPr lang="en-US" sz="2400" dirty="0" smtClean="0"/>
              <a:t>Because </a:t>
            </a:r>
            <a:r>
              <a:rPr lang="en-US" sz="2400" dirty="0"/>
              <a:t>it is impossible to predict demand accurately, no business can fill 100% of its orders daily without incurring the risk of overstocking</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5667530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Inventory Accuracy Rate</a:t>
            </a:r>
          </a:p>
        </p:txBody>
      </p:sp>
      <p:sp>
        <p:nvSpPr>
          <p:cNvPr id="7" name="Content Placeholder 6"/>
          <p:cNvSpPr>
            <a:spLocks noGrp="1"/>
          </p:cNvSpPr>
          <p:nvPr>
            <p:ph idx="1"/>
          </p:nvPr>
        </p:nvSpPr>
        <p:spPr>
          <a:xfrm>
            <a:off x="990600" y="1295400"/>
            <a:ext cx="7696200" cy="4953000"/>
          </a:xfrm>
        </p:spPr>
        <p:txBody>
          <a:bodyPr>
            <a:noAutofit/>
          </a:bodyPr>
          <a:lstStyle/>
          <a:p>
            <a:r>
              <a:rPr lang="en-US" sz="2400" dirty="0" smtClean="0"/>
              <a:t>Inventory </a:t>
            </a:r>
            <a:r>
              <a:rPr lang="en-US" sz="2400" dirty="0"/>
              <a:t>accuracy refers to tracking the discrepancies that exist between all inventory records and the physical state of the inventory. </a:t>
            </a:r>
            <a:endParaRPr lang="en-US" sz="2400" dirty="0" smtClean="0"/>
          </a:p>
          <a:p>
            <a:r>
              <a:rPr lang="en-US" sz="2400" dirty="0" smtClean="0"/>
              <a:t>Maintaining </a:t>
            </a:r>
            <a:r>
              <a:rPr lang="en-US" sz="2400" dirty="0"/>
              <a:t>accurate inventory records is essential to prevent deterioration in service levels, accounting auditing problems, and financial losses. </a:t>
            </a:r>
            <a:endParaRPr lang="en-US" sz="2400" dirty="0" smtClean="0"/>
          </a:p>
          <a:p>
            <a:r>
              <a:rPr lang="en-US" sz="2400" dirty="0" smtClean="0"/>
              <a:t>Companies </a:t>
            </a:r>
            <a:r>
              <a:rPr lang="en-US" sz="2400" dirty="0"/>
              <a:t>that typically have more than 95% inventory accuracy often use a procedure called cycle counting. </a:t>
            </a:r>
            <a:endParaRPr lang="en-US" sz="2400" dirty="0" smtClean="0"/>
          </a:p>
          <a:p>
            <a:r>
              <a:rPr lang="en-US" sz="2400" dirty="0" smtClean="0"/>
              <a:t>Benchmarking </a:t>
            </a:r>
            <a:r>
              <a:rPr lang="en-US" sz="2400" dirty="0"/>
              <a:t>can be done to compare a company’s inventory measures such as its fill and turnover rates to those of other companies in its industry.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778066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Key Features of Effective Inventory Management Systems</a:t>
            </a:r>
          </a:p>
        </p:txBody>
      </p:sp>
      <p:sp>
        <p:nvSpPr>
          <p:cNvPr id="7" name="Content Placeholder 6"/>
          <p:cNvSpPr>
            <a:spLocks noGrp="1"/>
          </p:cNvSpPr>
          <p:nvPr>
            <p:ph idx="1"/>
          </p:nvPr>
        </p:nvSpPr>
        <p:spPr>
          <a:xfrm>
            <a:off x="990600" y="1295400"/>
            <a:ext cx="7696200" cy="4953000"/>
          </a:xfrm>
        </p:spPr>
        <p:txBody>
          <a:bodyPr>
            <a:noAutofit/>
          </a:bodyPr>
          <a:lstStyle/>
          <a:p>
            <a:r>
              <a:rPr lang="en-US" sz="2400" dirty="0" smtClean="0"/>
              <a:t>The </a:t>
            </a:r>
            <a:r>
              <a:rPr lang="en-US" sz="2400" dirty="0"/>
              <a:t>main objectives of inventory management are to provide customers with the right amount of products in the right place and at the right time, and to keep inventory costs to a minimum. </a:t>
            </a:r>
            <a:endParaRPr lang="en-US" sz="2400" dirty="0" smtClean="0"/>
          </a:p>
          <a:p>
            <a:r>
              <a:rPr lang="en-US" sz="2400" dirty="0" smtClean="0"/>
              <a:t>How </a:t>
            </a:r>
            <a:r>
              <a:rPr lang="en-US" sz="2400" dirty="0"/>
              <a:t>much inventory should we order or produce? </a:t>
            </a:r>
          </a:p>
          <a:p>
            <a:r>
              <a:rPr lang="en-US" sz="2400" dirty="0" smtClean="0"/>
              <a:t>When </a:t>
            </a:r>
            <a:r>
              <a:rPr lang="en-US" sz="2400" dirty="0"/>
              <a:t>should we order or produce it? </a:t>
            </a:r>
          </a:p>
          <a:p>
            <a:r>
              <a:rPr lang="en-US" sz="2400" dirty="0" smtClean="0"/>
              <a:t>An </a:t>
            </a:r>
            <a:r>
              <a:rPr lang="en-US" sz="2400" dirty="0"/>
              <a:t>effective inventory management system will produce reliable demand forecasts and estimates of lead times and inventory costs. </a:t>
            </a:r>
            <a:endParaRPr lang="en-US" sz="2400" dirty="0" smtClean="0"/>
          </a:p>
          <a:p>
            <a:r>
              <a:rPr lang="en-US" sz="2400" dirty="0" smtClean="0"/>
              <a:t>It </a:t>
            </a:r>
            <a:r>
              <a:rPr lang="en-US" sz="2400" dirty="0"/>
              <a:t>will also classify inventory in a meaningful way, and enable the firm to track and monitor its inventories.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8750642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Inventory Classification: The ABC Method</a:t>
            </a:r>
          </a:p>
        </p:txBody>
      </p:sp>
      <p:sp>
        <p:nvSpPr>
          <p:cNvPr id="7" name="Content Placeholder 6"/>
          <p:cNvSpPr>
            <a:spLocks noGrp="1"/>
          </p:cNvSpPr>
          <p:nvPr>
            <p:ph idx="1"/>
          </p:nvPr>
        </p:nvSpPr>
        <p:spPr>
          <a:xfrm>
            <a:off x="990600" y="1295400"/>
            <a:ext cx="7696200" cy="4953000"/>
          </a:xfrm>
        </p:spPr>
        <p:txBody>
          <a:bodyPr>
            <a:noAutofit/>
          </a:bodyPr>
          <a:lstStyle/>
          <a:p>
            <a:r>
              <a:rPr lang="en-US" sz="2400" dirty="0" smtClean="0"/>
              <a:t>Calculate </a:t>
            </a:r>
            <a:r>
              <a:rPr lang="en-US" sz="2400" dirty="0"/>
              <a:t>the year’s sales revenue for each of item (units sold × cost per unit).</a:t>
            </a:r>
          </a:p>
          <a:p>
            <a:r>
              <a:rPr lang="en-US" sz="2400" dirty="0" smtClean="0"/>
              <a:t>Rank items </a:t>
            </a:r>
            <a:r>
              <a:rPr lang="en-US" sz="2400" dirty="0"/>
              <a:t>in descending order based on revenue.</a:t>
            </a:r>
          </a:p>
          <a:p>
            <a:r>
              <a:rPr lang="en-US" sz="2400" dirty="0" smtClean="0"/>
              <a:t>Calculate </a:t>
            </a:r>
            <a:r>
              <a:rPr lang="en-US" sz="2400" dirty="0"/>
              <a:t>the revenue generated by each item as a percentage of the firm’s total annual </a:t>
            </a:r>
            <a:r>
              <a:rPr lang="en-US" sz="2400" dirty="0" smtClean="0"/>
              <a:t>revenue.</a:t>
            </a:r>
            <a:endParaRPr lang="en-US" sz="2400" dirty="0"/>
          </a:p>
          <a:p>
            <a:r>
              <a:rPr lang="en-US" sz="2400" dirty="0" smtClean="0"/>
              <a:t>Place </a:t>
            </a:r>
            <a:r>
              <a:rPr lang="en-US" sz="2400" dirty="0"/>
              <a:t>the items that generate </a:t>
            </a:r>
            <a:r>
              <a:rPr lang="en-US" sz="2400" dirty="0" smtClean="0"/>
              <a:t>80</a:t>
            </a:r>
            <a:r>
              <a:rPr lang="en-US" sz="2400" dirty="0"/>
              <a:t>% of the firm’s cumulative annual revenue in </a:t>
            </a:r>
            <a:r>
              <a:rPr lang="en-US" sz="2400" dirty="0" smtClean="0"/>
              <a:t>A </a:t>
            </a:r>
            <a:r>
              <a:rPr lang="en-US" sz="2400" dirty="0"/>
              <a:t>category.</a:t>
            </a:r>
          </a:p>
          <a:p>
            <a:r>
              <a:rPr lang="en-US" sz="2400" dirty="0" smtClean="0"/>
              <a:t>Place </a:t>
            </a:r>
            <a:r>
              <a:rPr lang="en-US" sz="2400" dirty="0"/>
              <a:t>the items that generate approximately 15% of the firm’s cumulative annual revenue in </a:t>
            </a:r>
            <a:r>
              <a:rPr lang="en-US" sz="2400" dirty="0" smtClean="0"/>
              <a:t>B </a:t>
            </a:r>
            <a:r>
              <a:rPr lang="en-US" sz="2400" dirty="0"/>
              <a:t>category.</a:t>
            </a:r>
          </a:p>
          <a:p>
            <a:r>
              <a:rPr lang="en-US" sz="2400" dirty="0" smtClean="0"/>
              <a:t>Place </a:t>
            </a:r>
            <a:r>
              <a:rPr lang="en-US" sz="2400" dirty="0"/>
              <a:t>the items that generate </a:t>
            </a:r>
            <a:r>
              <a:rPr lang="en-US" sz="2400" dirty="0" smtClean="0"/>
              <a:t>5</a:t>
            </a:r>
            <a:r>
              <a:rPr lang="en-US" sz="2400" dirty="0"/>
              <a:t>% of the firm’s cumulative annual revenue in the C category</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967094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838200"/>
          </a:xfrm>
        </p:spPr>
        <p:txBody>
          <a:bodyPr>
            <a:noAutofit/>
          </a:bodyPr>
          <a:lstStyle/>
          <a:p>
            <a:r>
              <a:rPr lang="en-US" sz="2400" dirty="0"/>
              <a:t>Example 15.1</a:t>
            </a:r>
          </a:p>
        </p:txBody>
      </p:sp>
      <p:sp>
        <p:nvSpPr>
          <p:cNvPr id="7" name="Content Placeholder 6"/>
          <p:cNvSpPr>
            <a:spLocks noGrp="1"/>
          </p:cNvSpPr>
          <p:nvPr>
            <p:ph idx="1"/>
          </p:nvPr>
        </p:nvSpPr>
        <p:spPr>
          <a:xfrm>
            <a:off x="990600" y="990600"/>
            <a:ext cx="7696200" cy="1219200"/>
          </a:xfrm>
        </p:spPr>
        <p:txBody>
          <a:bodyPr>
            <a:noAutofit/>
          </a:bodyPr>
          <a:lstStyle/>
          <a:p>
            <a:r>
              <a:rPr lang="en-US" sz="2400" dirty="0" smtClean="0"/>
              <a:t>Using </a:t>
            </a:r>
            <a:r>
              <a:rPr lang="en-US" sz="2400" dirty="0"/>
              <a:t>the ABC classification method, categorize the inventory items in the following table. </a:t>
            </a:r>
          </a:p>
          <a:p>
            <a:pPr marL="0" indent="0">
              <a:buNone/>
            </a:pP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981199"/>
            <a:ext cx="8074025" cy="4040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23921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Example </a:t>
            </a:r>
            <a:r>
              <a:rPr lang="en-US" sz="2400" dirty="0" smtClean="0"/>
              <a:t>15.1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524000"/>
            <a:ext cx="8280125" cy="404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25527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Inventory Control Systems</a:t>
            </a:r>
          </a:p>
        </p:txBody>
      </p:sp>
      <p:sp>
        <p:nvSpPr>
          <p:cNvPr id="7" name="Content Placeholder 6"/>
          <p:cNvSpPr>
            <a:spLocks noGrp="1"/>
          </p:cNvSpPr>
          <p:nvPr>
            <p:ph idx="1"/>
          </p:nvPr>
        </p:nvSpPr>
        <p:spPr>
          <a:xfrm>
            <a:off x="990600" y="1295400"/>
            <a:ext cx="7696200" cy="4953000"/>
          </a:xfrm>
        </p:spPr>
        <p:txBody>
          <a:bodyPr>
            <a:noAutofit/>
          </a:bodyPr>
          <a:lstStyle/>
          <a:p>
            <a:r>
              <a:rPr lang="en-US" sz="2400" dirty="0" smtClean="0"/>
              <a:t>When </a:t>
            </a:r>
            <a:r>
              <a:rPr lang="en-US" sz="2400" dirty="0"/>
              <a:t>a firm uses </a:t>
            </a:r>
            <a:r>
              <a:rPr lang="en-US" sz="2400" b="1" dirty="0"/>
              <a:t>single-period system</a:t>
            </a:r>
            <a:r>
              <a:rPr lang="en-US" sz="2400" dirty="0"/>
              <a:t>, the entire inventory of a product is ordered at one </a:t>
            </a:r>
            <a:r>
              <a:rPr lang="en-US" sz="2400" dirty="0" smtClean="0"/>
              <a:t>time.</a:t>
            </a:r>
          </a:p>
          <a:p>
            <a:r>
              <a:rPr lang="en-US" sz="2400" dirty="0" smtClean="0"/>
              <a:t>A company use this system when products are seasonal or have a limited shelf life.</a:t>
            </a:r>
          </a:p>
          <a:p>
            <a:r>
              <a:rPr lang="en-US" sz="2400" dirty="0" smtClean="0"/>
              <a:t>With </a:t>
            </a:r>
            <a:r>
              <a:rPr lang="en-US" sz="2400" b="1" dirty="0"/>
              <a:t>periodic review </a:t>
            </a:r>
            <a:r>
              <a:rPr lang="en-US" sz="2400" b="1" dirty="0" smtClean="0"/>
              <a:t>systems</a:t>
            </a:r>
            <a:r>
              <a:rPr lang="en-US" sz="2400" dirty="0" smtClean="0"/>
              <a:t> (also referred to as </a:t>
            </a:r>
            <a:r>
              <a:rPr lang="en-US" sz="2400" i="1" dirty="0" smtClean="0"/>
              <a:t>periodic inventory systems</a:t>
            </a:r>
            <a:r>
              <a:rPr lang="en-US" sz="2400" dirty="0" smtClean="0"/>
              <a:t>) </a:t>
            </a:r>
            <a:r>
              <a:rPr lang="en-US" sz="2400" dirty="0"/>
              <a:t>inventory is physically counted periodically, such as weekly, monthly</a:t>
            </a:r>
            <a:r>
              <a:rPr lang="en-US" sz="2400" dirty="0" smtClean="0"/>
              <a:t>, etc.</a:t>
            </a:r>
          </a:p>
          <a:p>
            <a:r>
              <a:rPr lang="en-US" sz="2400" dirty="0" smtClean="0"/>
              <a:t>In </a:t>
            </a:r>
            <a:r>
              <a:rPr lang="en-US" sz="2400" b="1" dirty="0"/>
              <a:t>continuous review </a:t>
            </a:r>
            <a:r>
              <a:rPr lang="en-US" sz="2400" b="1" dirty="0" smtClean="0"/>
              <a:t>systems, </a:t>
            </a:r>
            <a:r>
              <a:rPr lang="en-US" sz="2400" dirty="0" smtClean="0"/>
              <a:t>inventory </a:t>
            </a:r>
            <a:r>
              <a:rPr lang="en-US" sz="2400" dirty="0"/>
              <a:t>levels of every item in stock, including its quantity and availability, are monitored and updated continuously. </a:t>
            </a:r>
            <a:endParaRPr lang="en-US" sz="2400" dirty="0" smtClean="0"/>
          </a:p>
          <a:p>
            <a:r>
              <a:rPr lang="en-US" sz="2400" dirty="0" smtClean="0"/>
              <a:t>A </a:t>
            </a:r>
            <a:r>
              <a:rPr lang="en-US" sz="2400" dirty="0"/>
              <a:t>continuous review system requires stringent monitoring of </a:t>
            </a:r>
            <a:r>
              <a:rPr lang="en-US" sz="2400" dirty="0" smtClean="0"/>
              <a:t>inventories.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1939734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686800" y="6629400"/>
            <a:ext cx="457200" cy="288925"/>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p:txBody>
          <a:bodyPr>
            <a:normAutofit/>
          </a:bodyPr>
          <a:lstStyle/>
          <a:p>
            <a:r>
              <a:rPr lang="en-US" cap="none" dirty="0" smtClean="0"/>
              <a:t>Chapter 15: Inventory Management</a:t>
            </a:r>
            <a:endParaRPr lang="en-US" cap="none" dirty="0"/>
          </a:p>
        </p:txBody>
      </p:sp>
      <p:sp>
        <p:nvSpPr>
          <p:cNvPr id="2" name="Footer Placeholder 1"/>
          <p:cNvSpPr>
            <a:spLocks noGrp="1"/>
          </p:cNvSpPr>
          <p:nvPr>
            <p:ph type="ftr" sz="quarter" idx="11"/>
          </p:nvPr>
        </p:nvSpPr>
        <p:spPr>
          <a:xfrm>
            <a:off x="0" y="6629400"/>
            <a:ext cx="7278687" cy="288925"/>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36933691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The Bullwhip Effect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99" y="1437410"/>
            <a:ext cx="8305801" cy="43579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52916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The Bullwhip Effect (Cont’d)</a:t>
            </a:r>
          </a:p>
        </p:txBody>
      </p:sp>
      <p:sp>
        <p:nvSpPr>
          <p:cNvPr id="7" name="Content Placeholder 6"/>
          <p:cNvSpPr>
            <a:spLocks noGrp="1"/>
          </p:cNvSpPr>
          <p:nvPr>
            <p:ph idx="1"/>
          </p:nvPr>
        </p:nvSpPr>
        <p:spPr>
          <a:xfrm>
            <a:off x="941696" y="1371600"/>
            <a:ext cx="7696200" cy="4876800"/>
          </a:xfrm>
        </p:spPr>
        <p:txBody>
          <a:bodyPr>
            <a:noAutofit/>
          </a:bodyPr>
          <a:lstStyle/>
          <a:p>
            <a:r>
              <a:rPr lang="en-US" sz="2400" b="1" dirty="0"/>
              <a:t>Causes of the Bullwhip </a:t>
            </a:r>
            <a:r>
              <a:rPr lang="en-US" sz="2400" b="1" dirty="0" smtClean="0"/>
              <a:t>Effect</a:t>
            </a:r>
          </a:p>
          <a:p>
            <a:pPr lvl="1"/>
            <a:r>
              <a:rPr lang="en-US" sz="2000" dirty="0" smtClean="0"/>
              <a:t>Revised demand forecasts</a:t>
            </a:r>
            <a:endParaRPr lang="en-US" sz="2000" dirty="0"/>
          </a:p>
          <a:p>
            <a:pPr lvl="1"/>
            <a:r>
              <a:rPr lang="en-US" sz="2000" dirty="0" smtClean="0"/>
              <a:t>Order accumulation</a:t>
            </a:r>
            <a:endParaRPr lang="en-US" sz="2000" dirty="0"/>
          </a:p>
          <a:p>
            <a:pPr lvl="1"/>
            <a:r>
              <a:rPr lang="en-US" sz="2000" dirty="0" smtClean="0"/>
              <a:t>Price fluctuations </a:t>
            </a:r>
            <a:endParaRPr lang="en-US" sz="2000" dirty="0"/>
          </a:p>
          <a:p>
            <a:pPr lvl="1"/>
            <a:r>
              <a:rPr lang="en-US" sz="2000" dirty="0" smtClean="0"/>
              <a:t>Rationing </a:t>
            </a:r>
            <a:r>
              <a:rPr lang="en-US" sz="2000" dirty="0"/>
              <a:t>and </a:t>
            </a:r>
            <a:r>
              <a:rPr lang="en-US" sz="2000" dirty="0" smtClean="0"/>
              <a:t>shortage gaming</a:t>
            </a:r>
            <a:endParaRPr lang="en-US" sz="2000" dirty="0"/>
          </a:p>
          <a:p>
            <a:r>
              <a:rPr lang="en-US" sz="2400" b="1" dirty="0" smtClean="0"/>
              <a:t>Strategies </a:t>
            </a:r>
            <a:r>
              <a:rPr lang="en-US" sz="2400" b="1" dirty="0"/>
              <a:t>for Mitigating the Bullwhip Effect</a:t>
            </a:r>
          </a:p>
          <a:p>
            <a:r>
              <a:rPr lang="en-US" sz="2400" dirty="0" smtClean="0"/>
              <a:t>Information sharing</a:t>
            </a:r>
            <a:endParaRPr lang="en-US" sz="2400" dirty="0"/>
          </a:p>
          <a:p>
            <a:r>
              <a:rPr lang="en-US" sz="2400" dirty="0" smtClean="0"/>
              <a:t>Using </a:t>
            </a:r>
            <a:r>
              <a:rPr lang="en-US" sz="2400" dirty="0"/>
              <a:t>a postponement </a:t>
            </a:r>
            <a:r>
              <a:rPr lang="en-US" sz="2400" dirty="0" smtClean="0"/>
              <a:t>strategy</a:t>
            </a:r>
          </a:p>
          <a:p>
            <a:r>
              <a:rPr lang="en-US" sz="2400" dirty="0" smtClean="0"/>
              <a:t>Channel alignment</a:t>
            </a:r>
            <a:endParaRPr lang="en-US" sz="2400" dirty="0"/>
          </a:p>
          <a:p>
            <a:r>
              <a:rPr lang="en-US" sz="2400" dirty="0" smtClean="0"/>
              <a:t>Disintermediation</a:t>
            </a:r>
            <a:endParaRPr lang="en-US" sz="2400" dirty="0"/>
          </a:p>
          <a:p>
            <a:r>
              <a:rPr lang="en-US" sz="2400" dirty="0"/>
              <a:t>Improving </a:t>
            </a:r>
            <a:r>
              <a:rPr lang="en-US" sz="2400" dirty="0" smtClean="0"/>
              <a:t>operational efficiency</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3914185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Ethical and Sustainability Issues </a:t>
            </a:r>
            <a:r>
              <a:rPr lang="en-US" sz="2400" dirty="0" smtClean="0"/>
              <a:t>in </a:t>
            </a:r>
            <a:r>
              <a:rPr lang="en-US" sz="2400" dirty="0"/>
              <a:t/>
            </a:r>
            <a:br>
              <a:rPr lang="en-US" sz="2400" dirty="0"/>
            </a:br>
            <a:r>
              <a:rPr lang="en-US" sz="2400" dirty="0"/>
              <a:t>Inventory Management</a:t>
            </a:r>
          </a:p>
        </p:txBody>
      </p:sp>
      <p:sp>
        <p:nvSpPr>
          <p:cNvPr id="7" name="Content Placeholder 6"/>
          <p:cNvSpPr>
            <a:spLocks noGrp="1"/>
          </p:cNvSpPr>
          <p:nvPr>
            <p:ph idx="1"/>
          </p:nvPr>
        </p:nvSpPr>
        <p:spPr>
          <a:xfrm>
            <a:off x="990600" y="1371600"/>
            <a:ext cx="7696200" cy="4876800"/>
          </a:xfrm>
        </p:spPr>
        <p:txBody>
          <a:bodyPr>
            <a:noAutofit/>
          </a:bodyPr>
          <a:lstStyle/>
          <a:p>
            <a:r>
              <a:rPr lang="en-US" sz="2400" b="1" dirty="0" smtClean="0"/>
              <a:t>Sustainability:</a:t>
            </a:r>
          </a:p>
          <a:p>
            <a:pPr lvl="1"/>
            <a:r>
              <a:rPr lang="en-US" sz="2000" dirty="0" smtClean="0"/>
              <a:t>Applying lean principles to inventory management</a:t>
            </a:r>
          </a:p>
          <a:p>
            <a:pPr lvl="1"/>
            <a:r>
              <a:rPr lang="en-US" sz="2000" dirty="0" smtClean="0"/>
              <a:t>Including sustainability in the inventory classification</a:t>
            </a:r>
          </a:p>
          <a:p>
            <a:pPr lvl="1"/>
            <a:r>
              <a:rPr lang="en-US" sz="2000" dirty="0" smtClean="0"/>
              <a:t>Using environmentally-friendly materials in product development and manufacturing activities</a:t>
            </a:r>
          </a:p>
          <a:p>
            <a:pPr lvl="1"/>
            <a:r>
              <a:rPr lang="en-US" sz="2000" dirty="0" smtClean="0"/>
              <a:t>Using state-of-the-art technology</a:t>
            </a:r>
            <a:endParaRPr lang="en-US" sz="2000" dirty="0"/>
          </a:p>
          <a:p>
            <a:r>
              <a:rPr lang="en-US" sz="2400" b="1" dirty="0" smtClean="0"/>
              <a:t>Ethical Issues:</a:t>
            </a:r>
            <a:endParaRPr lang="en-US" sz="2400" b="1" dirty="0"/>
          </a:p>
          <a:p>
            <a:pPr lvl="1"/>
            <a:r>
              <a:rPr lang="en-US" sz="2000" dirty="0" smtClean="0"/>
              <a:t>Misleading </a:t>
            </a:r>
            <a:r>
              <a:rPr lang="en-US" sz="2000" dirty="0"/>
              <a:t>buyers about the price of </a:t>
            </a:r>
            <a:r>
              <a:rPr lang="en-US" sz="2000" dirty="0" smtClean="0"/>
              <a:t>inventory</a:t>
            </a:r>
            <a:endParaRPr lang="en-US" sz="2000" dirty="0"/>
          </a:p>
          <a:p>
            <a:pPr lvl="1"/>
            <a:r>
              <a:rPr lang="en-US" sz="2000" dirty="0" smtClean="0"/>
              <a:t>Covering </a:t>
            </a:r>
            <a:r>
              <a:rPr lang="en-US" sz="2000" dirty="0"/>
              <a:t>up damaged </a:t>
            </a:r>
            <a:r>
              <a:rPr lang="en-US" sz="2000" dirty="0" smtClean="0"/>
              <a:t>products</a:t>
            </a:r>
            <a:endParaRPr lang="en-US" sz="2000" dirty="0"/>
          </a:p>
          <a:p>
            <a:pPr lvl="1"/>
            <a:r>
              <a:rPr lang="en-US" sz="2000" dirty="0" smtClean="0"/>
              <a:t>Manipulating </a:t>
            </a:r>
            <a:r>
              <a:rPr lang="en-US" sz="2000" dirty="0"/>
              <a:t>inventory figures and </a:t>
            </a:r>
            <a:r>
              <a:rPr lang="en-US" sz="2000" dirty="0" smtClean="0"/>
              <a:t>levels</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0407449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Global Inventory Management</a:t>
            </a:r>
          </a:p>
        </p:txBody>
      </p:sp>
      <p:sp>
        <p:nvSpPr>
          <p:cNvPr id="7" name="Content Placeholder 6"/>
          <p:cNvSpPr>
            <a:spLocks noGrp="1"/>
          </p:cNvSpPr>
          <p:nvPr>
            <p:ph idx="1"/>
          </p:nvPr>
        </p:nvSpPr>
        <p:spPr>
          <a:xfrm>
            <a:off x="990600" y="1371600"/>
            <a:ext cx="7696200" cy="4876800"/>
          </a:xfrm>
        </p:spPr>
        <p:txBody>
          <a:bodyPr>
            <a:noAutofit/>
          </a:bodyPr>
          <a:lstStyle/>
          <a:p>
            <a:r>
              <a:rPr lang="en-US" sz="2400" dirty="0" smtClean="0"/>
              <a:t>Global </a:t>
            </a:r>
            <a:r>
              <a:rPr lang="en-US" sz="2400" dirty="0"/>
              <a:t>companies must understand that managing inventories across their supply chain partners abroad requires radically different tools than those used to manage inventories in domestic supply chains. </a:t>
            </a:r>
            <a:endParaRPr lang="en-US" sz="2400" dirty="0" smtClean="0"/>
          </a:p>
          <a:p>
            <a:r>
              <a:rPr lang="en-US" sz="2400" dirty="0" smtClean="0"/>
              <a:t>For example, even best ERP </a:t>
            </a:r>
            <a:r>
              <a:rPr lang="en-US" sz="2400" dirty="0"/>
              <a:t>systems </a:t>
            </a:r>
            <a:r>
              <a:rPr lang="en-US" sz="2400" dirty="0" smtClean="0"/>
              <a:t>may </a:t>
            </a:r>
            <a:r>
              <a:rPr lang="en-US" sz="2400" dirty="0"/>
              <a:t>be inadequate in the complex global supply chains. </a:t>
            </a:r>
            <a:endParaRPr lang="en-US" sz="2400" dirty="0" smtClean="0"/>
          </a:p>
          <a:p>
            <a:r>
              <a:rPr lang="en-US" sz="2400" dirty="0" smtClean="0"/>
              <a:t>A strong ERP functionality means that the solutions offered by existing ERP systems should be enhanced with additional business intelligence systems so that relevant information can be collected, transformed, and provided in a timely manner.</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4221693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Service Sector Inventory Management </a:t>
            </a:r>
          </a:p>
        </p:txBody>
      </p:sp>
      <p:sp>
        <p:nvSpPr>
          <p:cNvPr id="7" name="Content Placeholder 6"/>
          <p:cNvSpPr>
            <a:spLocks noGrp="1"/>
          </p:cNvSpPr>
          <p:nvPr>
            <p:ph idx="1"/>
          </p:nvPr>
        </p:nvSpPr>
        <p:spPr>
          <a:xfrm>
            <a:off x="990600" y="1371600"/>
            <a:ext cx="7696200" cy="4876800"/>
          </a:xfrm>
        </p:spPr>
        <p:txBody>
          <a:bodyPr>
            <a:noAutofit/>
          </a:bodyPr>
          <a:lstStyle/>
          <a:p>
            <a:r>
              <a:rPr lang="en-US" sz="2400" dirty="0" smtClean="0"/>
              <a:t>Services also </a:t>
            </a:r>
            <a:r>
              <a:rPr lang="en-US" sz="2400" dirty="0"/>
              <a:t>hold some tangible goods as inventory. </a:t>
            </a:r>
            <a:endParaRPr lang="en-US" sz="2400" dirty="0" smtClean="0"/>
          </a:p>
          <a:p>
            <a:r>
              <a:rPr lang="en-US" sz="2400" dirty="0" smtClean="0"/>
              <a:t>Because </a:t>
            </a:r>
            <a:r>
              <a:rPr lang="en-US" sz="2400" dirty="0"/>
              <a:t>services are unique, the particular inventory control methods used will vary depending on the type of service offered. </a:t>
            </a:r>
            <a:endParaRPr lang="en-US" sz="2400" dirty="0" smtClean="0"/>
          </a:p>
          <a:p>
            <a:r>
              <a:rPr lang="en-US" sz="2400" dirty="0" smtClean="0"/>
              <a:t>To </a:t>
            </a:r>
            <a:r>
              <a:rPr lang="en-US" sz="2400" dirty="0"/>
              <a:t>effectively manage their </a:t>
            </a:r>
            <a:r>
              <a:rPr lang="en-US" sz="2400" dirty="0" smtClean="0"/>
              <a:t>inventories, service companies may use approaches like improving </a:t>
            </a:r>
            <a:r>
              <a:rPr lang="en-US" sz="2400" dirty="0"/>
              <a:t>the demand forecasts for their services, just-in-time or stockless inventory systems, barcodes and RFID technologies for product tracking, and outsourcing the inventory management function to third-party service </a:t>
            </a:r>
            <a:r>
              <a:rPr lang="en-US" sz="2400" dirty="0" smtClean="0"/>
              <a:t>providers.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3757077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Learning Objectives</a:t>
            </a:r>
            <a:endParaRPr lang="en-US" sz="2400" dirty="0"/>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Identify </a:t>
            </a:r>
            <a:r>
              <a:rPr lang="en-US" sz="2400" dirty="0"/>
              <a:t>the various types of inventory.</a:t>
            </a:r>
          </a:p>
          <a:p>
            <a:pPr lvl="0"/>
            <a:r>
              <a:rPr lang="en-US" sz="2400" dirty="0" smtClean="0"/>
              <a:t>Describe </a:t>
            </a:r>
            <a:r>
              <a:rPr lang="en-US" sz="2400" dirty="0"/>
              <a:t>the types of inventory costs.</a:t>
            </a:r>
          </a:p>
          <a:p>
            <a:pPr lvl="0"/>
            <a:r>
              <a:rPr lang="en-US" sz="2400" dirty="0" smtClean="0"/>
              <a:t>Examine </a:t>
            </a:r>
            <a:r>
              <a:rPr lang="en-US" sz="2400" dirty="0"/>
              <a:t>the role of inventory in </a:t>
            </a:r>
            <a:r>
              <a:rPr lang="en-US" sz="2400" dirty="0" smtClean="0"/>
              <a:t>a supply </a:t>
            </a:r>
            <a:r>
              <a:rPr lang="en-US" sz="2400" dirty="0"/>
              <a:t>chain.</a:t>
            </a:r>
          </a:p>
          <a:p>
            <a:pPr lvl="0"/>
            <a:r>
              <a:rPr lang="en-US" sz="2400" dirty="0" smtClean="0"/>
              <a:t>Use </a:t>
            </a:r>
            <a:r>
              <a:rPr lang="en-US" sz="2400" dirty="0"/>
              <a:t>inventory management measures to determine the efficiency of an inventory system.</a:t>
            </a:r>
          </a:p>
          <a:p>
            <a:pPr lvl="0"/>
            <a:r>
              <a:rPr lang="en-US" sz="2400" dirty="0" smtClean="0"/>
              <a:t>Illustrate </a:t>
            </a:r>
            <a:r>
              <a:rPr lang="en-US" sz="2400" dirty="0"/>
              <a:t>key features in inventory </a:t>
            </a:r>
            <a:r>
              <a:rPr lang="en-US" sz="2400" dirty="0" smtClean="0"/>
              <a:t>management.</a:t>
            </a:r>
            <a:endParaRPr lang="en-US" sz="2400" dirty="0"/>
          </a:p>
          <a:p>
            <a:pPr lvl="0"/>
            <a:r>
              <a:rPr lang="en-US" sz="2400" dirty="0" smtClean="0"/>
              <a:t>Identify </a:t>
            </a:r>
            <a:r>
              <a:rPr lang="en-US" sz="2400" dirty="0"/>
              <a:t>the causes of the bullwhip </a:t>
            </a:r>
            <a:r>
              <a:rPr lang="en-US" sz="2400" dirty="0" smtClean="0"/>
              <a:t>effect.</a:t>
            </a:r>
          </a:p>
          <a:p>
            <a:pPr lvl="0"/>
            <a:r>
              <a:rPr lang="en-US" sz="2400" dirty="0" smtClean="0"/>
              <a:t>Explain sustainability in </a:t>
            </a:r>
            <a:r>
              <a:rPr lang="en-US" sz="2400" dirty="0"/>
              <a:t>inventory management.</a:t>
            </a:r>
          </a:p>
          <a:p>
            <a:pPr lvl="0"/>
            <a:r>
              <a:rPr lang="en-US" sz="2400" dirty="0" smtClean="0"/>
              <a:t>Demonstrate global aspects of managing inventory.</a:t>
            </a:r>
            <a:endParaRPr lang="en-US" sz="2400" dirty="0"/>
          </a:p>
          <a:p>
            <a:pPr lvl="0"/>
            <a:r>
              <a:rPr lang="en-US" sz="2400" dirty="0" smtClean="0"/>
              <a:t>Describe </a:t>
            </a:r>
            <a:r>
              <a:rPr lang="en-US" sz="2400" dirty="0"/>
              <a:t>how service firms apply inventory management methods to their operations.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54421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smtClean="0"/>
              <a:t>Operations Profile: </a:t>
            </a:r>
            <a:r>
              <a:rPr lang="en-US" sz="2400" dirty="0"/>
              <a:t>Best Buy Moves Inventory Control to </a:t>
            </a:r>
            <a:r>
              <a:rPr lang="en-US" sz="2400" dirty="0"/>
              <a:t>I</a:t>
            </a:r>
            <a:r>
              <a:rPr lang="en-US" sz="2400" dirty="0" smtClean="0"/>
              <a:t>ts </a:t>
            </a:r>
            <a:r>
              <a:rPr lang="en-US" sz="2400" dirty="0"/>
              <a:t>1,000 Warehouses</a:t>
            </a:r>
          </a:p>
        </p:txBody>
      </p:sp>
      <p:sp>
        <p:nvSpPr>
          <p:cNvPr id="7" name="Content Placeholder 6"/>
          <p:cNvSpPr>
            <a:spLocks noGrp="1"/>
          </p:cNvSpPr>
          <p:nvPr>
            <p:ph idx="1"/>
          </p:nvPr>
        </p:nvSpPr>
        <p:spPr>
          <a:xfrm>
            <a:off x="990600" y="1295400"/>
            <a:ext cx="7696200" cy="4953000"/>
          </a:xfrm>
        </p:spPr>
        <p:txBody>
          <a:bodyPr>
            <a:noAutofit/>
          </a:bodyPr>
          <a:lstStyle/>
          <a:p>
            <a:pPr lvl="0"/>
            <a:r>
              <a:rPr lang="en-US" sz="2400" dirty="0" smtClean="0"/>
              <a:t>Best </a:t>
            </a:r>
            <a:r>
              <a:rPr lang="en-US" sz="2400" dirty="0"/>
              <a:t>Buy currently ships merchandise from 50 stores to fill orders from online customers. </a:t>
            </a:r>
            <a:endParaRPr lang="en-US" sz="2400" dirty="0" smtClean="0"/>
          </a:p>
          <a:p>
            <a:pPr lvl="0"/>
            <a:r>
              <a:rPr lang="en-US" sz="2400" dirty="0" smtClean="0"/>
              <a:t>Customers </a:t>
            </a:r>
            <a:r>
              <a:rPr lang="en-US" sz="2400" dirty="0"/>
              <a:t>often receive out-of-stock messages on BestBuy.com even though the item in question may be available, resulting in lost revenue annually for a retailer that is struggling to maintain its market share.</a:t>
            </a:r>
          </a:p>
          <a:p>
            <a:pPr lvl="0"/>
            <a:r>
              <a:rPr lang="en-US" sz="2400" dirty="0" smtClean="0"/>
              <a:t>Although </a:t>
            </a:r>
            <a:r>
              <a:rPr lang="en-US" sz="2400" dirty="0"/>
              <a:t>logical, experts say a ship-from-store strategy, especially if it involves 1,000 stores instead of just 50, can be complicated. </a:t>
            </a:r>
            <a:endParaRPr lang="en-US" sz="2400" dirty="0" smtClean="0"/>
          </a:p>
          <a:p>
            <a:pPr lvl="0"/>
            <a:r>
              <a:rPr lang="en-US" sz="2400" dirty="0" smtClean="0"/>
              <a:t>The </a:t>
            </a:r>
            <a:r>
              <a:rPr lang="en-US" sz="2400" dirty="0"/>
              <a:t>ship-from-store strategy is only one piece of </a:t>
            </a:r>
            <a:r>
              <a:rPr lang="en-US" sz="2400" dirty="0" err="1"/>
              <a:t>McCollam’s</a:t>
            </a:r>
            <a:r>
              <a:rPr lang="en-US" sz="2400" dirty="0"/>
              <a:t> efforts to modernize Best Buy’s inventory systems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7565721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Types of Inventory</a:t>
            </a:r>
          </a:p>
        </p:txBody>
      </p:sp>
      <p:sp>
        <p:nvSpPr>
          <p:cNvPr id="7" name="Content Placeholder 6"/>
          <p:cNvSpPr>
            <a:spLocks noGrp="1"/>
          </p:cNvSpPr>
          <p:nvPr>
            <p:ph idx="1"/>
          </p:nvPr>
        </p:nvSpPr>
        <p:spPr>
          <a:xfrm>
            <a:off x="990600" y="1295400"/>
            <a:ext cx="7696200" cy="4953000"/>
          </a:xfrm>
        </p:spPr>
        <p:txBody>
          <a:bodyPr>
            <a:noAutofit/>
          </a:bodyPr>
          <a:lstStyle/>
          <a:p>
            <a:r>
              <a:rPr lang="en-US" sz="2400" dirty="0"/>
              <a:t>All organizations engaged in the manufacturing, sale, or service of products hold </a:t>
            </a:r>
            <a:r>
              <a:rPr lang="en-US" sz="2400" dirty="0" smtClean="0"/>
              <a:t>inventory.</a:t>
            </a:r>
          </a:p>
          <a:p>
            <a:r>
              <a:rPr lang="en-US" sz="2400" dirty="0" smtClean="0"/>
              <a:t>Inventories </a:t>
            </a:r>
            <a:r>
              <a:rPr lang="en-US" sz="2400" dirty="0"/>
              <a:t>can be in a finished or unfinished state, and they are held for future consumption and sale or for further value-added processing or use by organizations</a:t>
            </a:r>
            <a:r>
              <a:rPr lang="en-US" sz="2400" dirty="0" smtClean="0"/>
              <a:t>.</a:t>
            </a:r>
          </a:p>
          <a:p>
            <a:r>
              <a:rPr lang="en-US" sz="2400" dirty="0" smtClean="0"/>
              <a:t>Different </a:t>
            </a:r>
            <a:r>
              <a:rPr lang="en-US" sz="2400" dirty="0"/>
              <a:t>types of </a:t>
            </a:r>
            <a:r>
              <a:rPr lang="en-US" sz="2400" dirty="0" smtClean="0"/>
              <a:t>inventory:</a:t>
            </a:r>
          </a:p>
          <a:p>
            <a:pPr lvl="1"/>
            <a:r>
              <a:rPr lang="en-US" sz="2000" dirty="0" smtClean="0"/>
              <a:t>Raw </a:t>
            </a:r>
            <a:r>
              <a:rPr lang="en-US" sz="2000" dirty="0"/>
              <a:t>Materials </a:t>
            </a:r>
            <a:r>
              <a:rPr lang="en-US" sz="2000" dirty="0" smtClean="0"/>
              <a:t>Inventory</a:t>
            </a:r>
          </a:p>
          <a:p>
            <a:pPr lvl="1"/>
            <a:r>
              <a:rPr lang="en-US" sz="2000" dirty="0" smtClean="0"/>
              <a:t>Maintenance</a:t>
            </a:r>
            <a:r>
              <a:rPr lang="en-US" sz="2000" dirty="0"/>
              <a:t>, Repair, and Operations (MRO</a:t>
            </a:r>
            <a:r>
              <a:rPr lang="en-US" sz="2000" dirty="0" smtClean="0"/>
              <a:t>)</a:t>
            </a:r>
          </a:p>
          <a:p>
            <a:pPr lvl="1"/>
            <a:r>
              <a:rPr lang="en-US" sz="2000" dirty="0" smtClean="0"/>
              <a:t>Work-in-Process Inventory</a:t>
            </a:r>
          </a:p>
          <a:p>
            <a:pPr lvl="1"/>
            <a:r>
              <a:rPr lang="en-US" sz="2000" dirty="0" smtClean="0"/>
              <a:t>Finished </a:t>
            </a:r>
            <a:r>
              <a:rPr lang="en-US" sz="2000" dirty="0"/>
              <a:t>Goods </a:t>
            </a:r>
            <a:r>
              <a:rPr lang="en-US" sz="2000" dirty="0" smtClean="0"/>
              <a:t>Inventory</a:t>
            </a:r>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0826898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Inventory Costs</a:t>
            </a:r>
          </a:p>
        </p:txBody>
      </p:sp>
      <p:sp>
        <p:nvSpPr>
          <p:cNvPr id="7" name="Content Placeholder 6"/>
          <p:cNvSpPr>
            <a:spLocks noGrp="1"/>
          </p:cNvSpPr>
          <p:nvPr>
            <p:ph idx="1"/>
          </p:nvPr>
        </p:nvSpPr>
        <p:spPr>
          <a:xfrm>
            <a:off x="990600" y="1295400"/>
            <a:ext cx="7696200" cy="4953000"/>
          </a:xfrm>
        </p:spPr>
        <p:txBody>
          <a:bodyPr>
            <a:noAutofit/>
          </a:bodyPr>
          <a:lstStyle/>
          <a:p>
            <a:r>
              <a:rPr lang="en-US" sz="2400" dirty="0" smtClean="0"/>
              <a:t>Purchase costs and ordering costs.</a:t>
            </a:r>
          </a:p>
          <a:p>
            <a:r>
              <a:rPr lang="en-US" sz="2400" dirty="0" smtClean="0"/>
              <a:t>Setup costs.</a:t>
            </a:r>
            <a:endParaRPr lang="en-US" sz="2400" dirty="0"/>
          </a:p>
          <a:p>
            <a:r>
              <a:rPr lang="en-US" sz="2400" dirty="0" smtClean="0"/>
              <a:t>Holding</a:t>
            </a:r>
            <a:r>
              <a:rPr lang="en-US" sz="2400" dirty="0"/>
              <a:t>, or </a:t>
            </a:r>
            <a:r>
              <a:rPr lang="en-US" sz="2400" dirty="0" smtClean="0"/>
              <a:t>carrying, costs.</a:t>
            </a:r>
            <a:endParaRPr lang="en-US" sz="2400" dirty="0"/>
          </a:p>
          <a:p>
            <a:r>
              <a:rPr lang="en-US" sz="2400" dirty="0" smtClean="0"/>
              <a:t>Storage</a:t>
            </a:r>
            <a:r>
              <a:rPr lang="en-US" sz="2400" dirty="0"/>
              <a:t>, such as rent for a </a:t>
            </a:r>
            <a:r>
              <a:rPr lang="en-US" sz="2400" dirty="0" smtClean="0"/>
              <a:t>warehouse, etc.</a:t>
            </a:r>
            <a:endParaRPr lang="en-US" sz="2400" dirty="0"/>
          </a:p>
          <a:p>
            <a:r>
              <a:rPr lang="en-US" sz="2400" dirty="0" smtClean="0"/>
              <a:t>Insurance </a:t>
            </a:r>
            <a:r>
              <a:rPr lang="en-US" sz="2400" dirty="0"/>
              <a:t>to protect the </a:t>
            </a:r>
            <a:r>
              <a:rPr lang="en-US" sz="2400" dirty="0" smtClean="0"/>
              <a:t>inventory.</a:t>
            </a:r>
            <a:endParaRPr lang="en-US" sz="2400" dirty="0"/>
          </a:p>
          <a:p>
            <a:r>
              <a:rPr lang="en-US" sz="2400" dirty="0" smtClean="0"/>
              <a:t>Depreciation.</a:t>
            </a:r>
            <a:endParaRPr lang="en-US" sz="2400" dirty="0"/>
          </a:p>
          <a:p>
            <a:r>
              <a:rPr lang="en-US" sz="2400" dirty="0" smtClean="0"/>
              <a:t>Taxes </a:t>
            </a:r>
            <a:r>
              <a:rPr lang="en-US" sz="2400" dirty="0"/>
              <a:t>(in some states</a:t>
            </a:r>
            <a:r>
              <a:rPr lang="en-US" sz="2400" dirty="0" smtClean="0"/>
              <a:t>).</a:t>
            </a:r>
            <a:endParaRPr lang="en-US" sz="2400" dirty="0"/>
          </a:p>
          <a:p>
            <a:r>
              <a:rPr lang="en-US" sz="2400" dirty="0" smtClean="0"/>
              <a:t>Interest </a:t>
            </a:r>
            <a:r>
              <a:rPr lang="en-US" sz="2400" dirty="0"/>
              <a:t>costs on the money invested in the </a:t>
            </a:r>
            <a:r>
              <a:rPr lang="en-US" sz="2400" dirty="0" smtClean="0"/>
              <a:t>inventory</a:t>
            </a:r>
            <a:endParaRPr lang="en-US" sz="2400" dirty="0"/>
          </a:p>
          <a:p>
            <a:r>
              <a:rPr lang="en-US" sz="2400" dirty="0"/>
              <a:t>Holding costs can be expressed as the total carrying cost per unit per time period. </a:t>
            </a:r>
            <a:endParaRPr lang="en-US" sz="2400" dirty="0" smtClean="0"/>
          </a:p>
          <a:p>
            <a:r>
              <a:rPr lang="en-US" sz="2400" dirty="0" smtClean="0"/>
              <a:t>Stock-out costs.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525864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795717"/>
          </a:xfrm>
        </p:spPr>
        <p:txBody>
          <a:bodyPr>
            <a:noAutofit/>
          </a:bodyPr>
          <a:lstStyle/>
          <a:p>
            <a:r>
              <a:rPr lang="en-US" sz="2400" dirty="0"/>
              <a:t>The Role of Inventory </a:t>
            </a:r>
            <a:r>
              <a:rPr lang="en-US" sz="2400" dirty="0" smtClean="0"/>
              <a:t>in </a:t>
            </a:r>
            <a:r>
              <a:rPr lang="en-US" sz="2400" dirty="0"/>
              <a:t>Supply Chains</a:t>
            </a:r>
          </a:p>
        </p:txBody>
      </p:sp>
      <p:sp>
        <p:nvSpPr>
          <p:cNvPr id="5" name="Slide Number Placeholder 4"/>
          <p:cNvSpPr>
            <a:spLocks noGrp="1"/>
          </p:cNvSpPr>
          <p:nvPr>
            <p:ph type="sldNum" sz="quarter" idx="12"/>
          </p:nvPr>
        </p:nvSpPr>
        <p:spPr>
          <a:xfrm>
            <a:off x="8686800" y="6553200"/>
            <a:ext cx="457200" cy="304800"/>
          </a:xfrm>
        </p:spPr>
        <p:txBody>
          <a:bodyPr/>
          <a:lstStyle/>
          <a:p>
            <a:fld id="{B6F15528-21DE-4FAA-801E-634DDDAF4B2B}" type="slidenum">
              <a:rPr lang="en-US" smtClean="0"/>
              <a:pPr/>
              <a:t>7</a:t>
            </a:fld>
            <a:endParaRPr lang="en-US" dirty="0"/>
          </a:p>
        </p:txBody>
      </p:sp>
      <p:sp>
        <p:nvSpPr>
          <p:cNvPr id="8" name="Footer Placeholder 3"/>
          <p:cNvSpPr>
            <a:spLocks noGrp="1"/>
          </p:cNvSpPr>
          <p:nvPr>
            <p:ph type="ftr" sz="quarter" idx="11"/>
          </p:nvPr>
        </p:nvSpPr>
        <p:spPr>
          <a:xfrm>
            <a:off x="609600" y="6629400"/>
            <a:ext cx="7010400" cy="228600"/>
          </a:xfrm>
        </p:spPr>
        <p:txBody>
          <a:bodyPr/>
          <a:lstStyle/>
          <a:p>
            <a:r>
              <a:rPr lang="en-US" smtClean="0"/>
              <a:t>Venkataraman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024317"/>
            <a:ext cx="8325209" cy="54526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398742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Meeting Expected Normal Demand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487" y="1143000"/>
            <a:ext cx="8392517" cy="5139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04511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28600"/>
            <a:ext cx="7696200" cy="1143000"/>
          </a:xfrm>
        </p:spPr>
        <p:txBody>
          <a:bodyPr>
            <a:noAutofit/>
          </a:bodyPr>
          <a:lstStyle/>
          <a:p>
            <a:r>
              <a:rPr lang="en-US" sz="2400" dirty="0"/>
              <a:t>Protecting Against Shortages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361" y="1066800"/>
            <a:ext cx="8155239" cy="5253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8110890"/>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6145</TotalTime>
  <Words>1569</Words>
  <Application>Microsoft Office PowerPoint</Application>
  <PresentationFormat>On-screen Show (4:3)</PresentationFormat>
  <Paragraphs>163</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VenkataramanTheme</vt:lpstr>
      <vt:lpstr>PowerPoint Presentation</vt:lpstr>
      <vt:lpstr>Chapter 15: Inventory Management</vt:lpstr>
      <vt:lpstr>Learning Objectives</vt:lpstr>
      <vt:lpstr>Operations Profile: Best Buy Moves Inventory Control to Its 1,000 Warehouses</vt:lpstr>
      <vt:lpstr>Types of Inventory</vt:lpstr>
      <vt:lpstr>Inventory Costs</vt:lpstr>
      <vt:lpstr>The Role of Inventory in Supply Chains</vt:lpstr>
      <vt:lpstr>Meeting Expected Normal Demand</vt:lpstr>
      <vt:lpstr>Protecting Against Shortages</vt:lpstr>
      <vt:lpstr>Inventory Turnover </vt:lpstr>
      <vt:lpstr>Days of Inventory in Stock</vt:lpstr>
      <vt:lpstr>Order-Fulfillment Lead Time</vt:lpstr>
      <vt:lpstr>Fill Rate</vt:lpstr>
      <vt:lpstr>Inventory Accuracy Rate</vt:lpstr>
      <vt:lpstr>Key Features of Effective Inventory Management Systems</vt:lpstr>
      <vt:lpstr>Inventory Classification: The ABC Method</vt:lpstr>
      <vt:lpstr>Example 15.1</vt:lpstr>
      <vt:lpstr>Example 15.1 (Cont’d)</vt:lpstr>
      <vt:lpstr>Inventory Control Systems</vt:lpstr>
      <vt:lpstr>The Bullwhip Effect</vt:lpstr>
      <vt:lpstr>The Bullwhip Effect (Cont’d)</vt:lpstr>
      <vt:lpstr>Ethical and Sustainability Issues in  Inventory Management</vt:lpstr>
      <vt:lpstr>Global Inventory Management</vt:lpstr>
      <vt:lpstr>Service Sector Inventory Management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297</cp:revision>
  <dcterms:created xsi:type="dcterms:W3CDTF">2006-08-16T00:00:00Z</dcterms:created>
  <dcterms:modified xsi:type="dcterms:W3CDTF">2017-01-06T11:13:18Z</dcterms:modified>
</cp:coreProperties>
</file>